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81" r:id="rId1"/>
  </p:sldMasterIdLst>
  <p:notesMasterIdLst>
    <p:notesMasterId r:id="rId11"/>
  </p:notesMasterIdLst>
  <p:handoutMasterIdLst>
    <p:handoutMasterId r:id="rId12"/>
  </p:handoutMasterIdLst>
  <p:sldIdLst>
    <p:sldId id="284" r:id="rId2"/>
    <p:sldId id="273" r:id="rId3"/>
    <p:sldId id="306" r:id="rId4"/>
    <p:sldId id="275" r:id="rId5"/>
    <p:sldId id="307" r:id="rId6"/>
    <p:sldId id="310" r:id="rId7"/>
    <p:sldId id="304" r:id="rId8"/>
    <p:sldId id="308" r:id="rId9"/>
    <p:sldId id="324" r:id="rId10"/>
  </p:sldIdLst>
  <p:sldSz cx="9144000" cy="6858000" type="screen4x3"/>
  <p:notesSz cx="6954838" cy="92408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yk Tierney" initials="RT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01" autoAdjust="0"/>
    <p:restoredTop sz="92895" autoAdjust="0"/>
  </p:normalViewPr>
  <p:slideViewPr>
    <p:cSldViewPr>
      <p:cViewPr>
        <p:scale>
          <a:sx n="80" d="100"/>
          <a:sy n="80" d="100"/>
        </p:scale>
        <p:origin x="-762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4" d="100"/>
        <a:sy n="84" d="100"/>
      </p:scale>
      <p:origin x="0" y="3965"/>
    </p:cViewPr>
  </p:sorterViewPr>
  <p:notesViewPr>
    <p:cSldViewPr>
      <p:cViewPr varScale="1">
        <p:scale>
          <a:sx n="44" d="100"/>
          <a:sy n="44" d="100"/>
        </p:scale>
        <p:origin x="-1493" y="-77"/>
      </p:cViewPr>
      <p:guideLst>
        <p:guide orient="horz" pos="2910"/>
        <p:guide pos="219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0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40175" y="0"/>
            <a:ext cx="30130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1F300-EA9B-44C4-A654-8CA1089D665E}" type="datetimeFigureOut">
              <a:rPr lang="en-US" smtClean="0"/>
              <a:pPr/>
              <a:t>3/8/2012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7288"/>
            <a:ext cx="3013075" cy="4619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40175" y="8777288"/>
            <a:ext cx="3013075" cy="4619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9051F-9FA1-46A8-9E73-53AA9D3AF38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3014393" cy="462358"/>
          </a:xfrm>
          <a:prstGeom prst="rect">
            <a:avLst/>
          </a:prstGeom>
        </p:spPr>
        <p:txBody>
          <a:bodyPr vert="horz" lIns="92490" tIns="46245" rIns="92490" bIns="4624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8873" y="1"/>
            <a:ext cx="3014393" cy="462358"/>
          </a:xfrm>
          <a:prstGeom prst="rect">
            <a:avLst/>
          </a:prstGeom>
        </p:spPr>
        <p:txBody>
          <a:bodyPr vert="horz" lIns="92490" tIns="46245" rIns="92490" bIns="4624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E9093DA-6B70-4C84-B7FC-7BD6F4DE89A0}" type="datetimeFigureOut">
              <a:rPr lang="en-US"/>
              <a:pPr>
                <a:defRPr/>
              </a:pPr>
              <a:t>3/8/2012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21212" cy="3467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0" tIns="46245" rIns="92490" bIns="46245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6115" y="4390031"/>
            <a:ext cx="5562610" cy="4158062"/>
          </a:xfrm>
          <a:prstGeom prst="rect">
            <a:avLst/>
          </a:prstGeom>
        </p:spPr>
        <p:txBody>
          <a:bodyPr vert="horz" lIns="92490" tIns="46245" rIns="92490" bIns="4624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776903"/>
            <a:ext cx="3014393" cy="462358"/>
          </a:xfrm>
          <a:prstGeom prst="rect">
            <a:avLst/>
          </a:prstGeom>
        </p:spPr>
        <p:txBody>
          <a:bodyPr vert="horz" lIns="92490" tIns="46245" rIns="92490" bIns="4624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8873" y="8776903"/>
            <a:ext cx="3014393" cy="462358"/>
          </a:xfrm>
          <a:prstGeom prst="rect">
            <a:avLst/>
          </a:prstGeom>
        </p:spPr>
        <p:txBody>
          <a:bodyPr vert="horz" lIns="92490" tIns="46245" rIns="92490" bIns="4624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808E5A2-17FF-4D10-8273-A5F1C0864F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08E5A2-17FF-4D10-8273-A5F1C0864F6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BC3B6E-D838-4D4B-AF14-BF7B96A9AE0F}" type="datetime1">
              <a:rPr lang="en-US" smtClean="0"/>
              <a:pPr>
                <a:defRPr/>
              </a:pPr>
              <a:t>3/8/2012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ASSOCIATED ADMINISTRATORS, LLC      911 RIDGEBROOK ROAD    SPARKS, MD 21152    410-683-6500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2596A-F00A-4ECA-9778-3AAF981F6D6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794E49-14D6-4F7A-9297-1E4BDBF576D4}" type="datetime1">
              <a:rPr lang="en-US" smtClean="0"/>
              <a:pPr>
                <a:defRPr/>
              </a:pPr>
              <a:t>3/8/2012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ASSOCIATED ADMINISTRATORS, LLC      911 RIDGEBROOK ROAD    SPARKS, MD 21152    410-683-6500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709F6-9B2F-4E85-86D4-FFD39F2BDBD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3F078E-D6A4-474A-A161-37815B2FD3E3}" type="datetime1">
              <a:rPr lang="en-US" smtClean="0"/>
              <a:pPr>
                <a:defRPr/>
              </a:pPr>
              <a:t>3/8/2012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ASSOCIATED ADMINISTRATORS, LLC      911 RIDGEBROOK ROAD    SPARKS, MD 21152    410-683-6500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82431-6F24-449D-A21D-CCF53918200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3EAC67-87E0-4A0C-A997-207A50E79D06}" type="datetime1">
              <a:rPr lang="en-US" smtClean="0"/>
              <a:pPr>
                <a:defRPr/>
              </a:pPr>
              <a:t>3/8/2012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ASSOCIATED ADMINISTRATORS, LLC      911 RIDGEBROOK ROAD    SPARKS, MD 21152    410-683-6500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784B96-DF8D-47B7-AB3F-31E71E19F18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56243F-5C7E-412D-93DE-FEC7499903F2}" type="datetime1">
              <a:rPr lang="en-US" smtClean="0"/>
              <a:pPr>
                <a:defRPr/>
              </a:pPr>
              <a:t>3/8/2012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ASSOCIATED ADMINISTRATORS, LLC      911 RIDGEBROOK ROAD    SPARKS, MD 21152    410-683-6500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8517F9-236C-4FD8-953F-2B0DE799320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60BCBD-0D25-4412-89A3-11BFA64848B4}" type="datetime1">
              <a:rPr lang="en-US" smtClean="0"/>
              <a:pPr>
                <a:defRPr/>
              </a:pPr>
              <a:t>3/8/2012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ASSOCIATED ADMINISTRATORS, LLC      911 RIDGEBROOK ROAD    SPARKS, MD 21152    410-683-6500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1B28B6-503E-4068-BDC0-48DA8FB3DF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5CC0DC-9912-4EC7-A61B-23BD2E4E721B}" type="datetime1">
              <a:rPr lang="en-US" smtClean="0"/>
              <a:pPr>
                <a:defRPr/>
              </a:pPr>
              <a:t>3/8/2012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ASSOCIATED ADMINISTRATORS, LLC      911 RIDGEBROOK ROAD    SPARKS, MD 21152    410-683-6500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08FF08-DEFE-4701-A7BD-A803932FC86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297607-6C49-4612-B76C-279DFF0569B0}" type="datetime1">
              <a:rPr lang="en-US" smtClean="0"/>
              <a:pPr>
                <a:defRPr/>
              </a:pPr>
              <a:t>3/8/2012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ASSOCIATED ADMINISTRATORS, LLC      911 RIDGEBROOK ROAD    SPARKS, MD 21152    410-683-6500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93C62A-C957-447F-93DE-F061175489A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4FF611-273C-46C9-800C-6A7814099F0A}" type="datetime1">
              <a:rPr lang="en-US" smtClean="0"/>
              <a:pPr>
                <a:defRPr/>
              </a:pPr>
              <a:t>3/8/2012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ASSOCIATED ADMINISTRATORS, LLC      911 RIDGEBROOK ROAD    SPARKS, MD 21152    410-683-6500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885F717F-494E-4BDF-A216-D5C812807B1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EB933C-E1EA-4139-8A7C-F3C4AD4DE7D9}" type="datetime1">
              <a:rPr lang="en-US" smtClean="0"/>
              <a:pPr>
                <a:defRPr/>
              </a:pPr>
              <a:t>3/8/2012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ASSOCIATED ADMINISTRATORS, LLC      911 RIDGEBROOK ROAD    SPARKS, MD 21152    410-683-6500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39961A-B784-4DD8-AD99-C8495CBBDE2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DD9992-5A5F-4619-9A51-EE9253F0AECA}" type="datetime1">
              <a:rPr lang="en-US" smtClean="0"/>
              <a:pPr>
                <a:defRPr/>
              </a:pPr>
              <a:t>3/8/2012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ASSOCIATED ADMINISTRATORS, LLC      911 RIDGEBROOK ROAD    SPARKS, MD 21152    410-683-6500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A0A542-652B-470B-8577-5C1E3B7B6C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98B0CE6-A8AD-49C3-8BA9-85F96CC1B151}" type="datetime1">
              <a:rPr lang="en-US" smtClean="0"/>
              <a:pPr>
                <a:defRPr/>
              </a:pPr>
              <a:t>3/8/2012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ASSOCIATED ADMINISTRATORS, LLC      911 RIDGEBROOK ROAD    SPARKS, MD 21152    410-683-6500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392BD510-A94B-45BA-9881-62C04CDB9E1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2" r:id="rId1"/>
    <p:sldLayoutId id="2147484083" r:id="rId2"/>
    <p:sldLayoutId id="2147484084" r:id="rId3"/>
    <p:sldLayoutId id="2147484085" r:id="rId4"/>
    <p:sldLayoutId id="2147484086" r:id="rId5"/>
    <p:sldLayoutId id="2147484087" r:id="rId6"/>
    <p:sldLayoutId id="2147484088" r:id="rId7"/>
    <p:sldLayoutId id="2147484089" r:id="rId8"/>
    <p:sldLayoutId id="2147484090" r:id="rId9"/>
    <p:sldLayoutId id="2147484091" r:id="rId10"/>
    <p:sldLayoutId id="2147484092" r:id="rId11"/>
  </p:sldLayoutIdLst>
  <p:transition>
    <p:blinds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idx="1"/>
          </p:nvPr>
        </p:nvSpPr>
        <p:spPr bwMode="auto">
          <a:xfrm>
            <a:off x="914400" y="1371600"/>
            <a:ext cx="7315200" cy="2259080"/>
          </a:xfrm>
          <a:prstGeom prst="rect">
            <a:avLst/>
          </a:prstGeom>
          <a:ln>
            <a:gradFill>
              <a:gsLst>
                <a:gs pos="0">
                  <a:schemeClr val="bg1">
                    <a:lumMod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endParaRPr lang="en-US" sz="4400" b="1" dirty="0" smtClean="0"/>
          </a:p>
          <a:p>
            <a:pPr algn="ctr">
              <a:buNone/>
            </a:pPr>
            <a:r>
              <a:rPr lang="en-US" sz="4400" b="1" dirty="0" smtClean="0"/>
              <a:t>Uniform Summary of Benefits and Coverage</a:t>
            </a:r>
            <a:endParaRPr lang="en-US" sz="4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709F6-9B2F-4E85-86D4-FFD39F2BDBD1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ransition>
    <p:blinds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609600" y="2514600"/>
            <a:ext cx="8001000" cy="38862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Summary of Benefits and Coverage – using HHS uniform definitions and standards, plans must provide this “mini-SPD” to all plan participants at time of enrollment.  Relates to all plans: insured and self-insured, </a:t>
            </a:r>
            <a:r>
              <a:rPr lang="en-US" sz="2000" b="1" u="sng" dirty="0" smtClean="0">
                <a:latin typeface="Cambria Math" pitchFamily="18" charset="0"/>
                <a:ea typeface="Cambria Math" pitchFamily="18" charset="0"/>
              </a:rPr>
              <a:t>grandfathered or not</a:t>
            </a:r>
            <a:r>
              <a:rPr lang="en-US" sz="2000" u="sng" dirty="0" smtClean="0">
                <a:latin typeface="Cambria Math" pitchFamily="18" charset="0"/>
                <a:ea typeface="Cambria Math" pitchFamily="18" charset="0"/>
              </a:rPr>
              <a:t>.</a:t>
            </a:r>
          </a:p>
          <a:p>
            <a:pPr eaLnBrk="1" hangingPunct="1">
              <a:buNone/>
            </a:pPr>
            <a:endParaRPr lang="en-US" sz="1200" i="1" dirty="0" smtClean="0">
              <a:latin typeface="Cambria Math" pitchFamily="18" charset="0"/>
              <a:ea typeface="Cambria Math" pitchFamily="18" charset="0"/>
            </a:endParaRPr>
          </a:p>
          <a:p>
            <a:pPr lvl="1" eaLnBrk="1" hangingPunct="1">
              <a:buClr>
                <a:schemeClr val="bg1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1800" i="1" dirty="0" smtClean="0">
                <a:latin typeface="Cambria Math" pitchFamily="18" charset="0"/>
                <a:ea typeface="Cambria Math" pitchFamily="18" charset="0"/>
              </a:rPr>
              <a:t>This is in addition to the normal SPD.</a:t>
            </a:r>
          </a:p>
          <a:p>
            <a:pPr lvl="1" eaLnBrk="1" hangingPunct="1">
              <a:buClr>
                <a:schemeClr val="bg1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1800" i="1" dirty="0" smtClean="0">
                <a:latin typeface="Cambria Math" pitchFamily="18" charset="0"/>
                <a:ea typeface="Cambria Math" pitchFamily="18" charset="0"/>
              </a:rPr>
              <a:t>Effective for plan years beginning after 9/23/12</a:t>
            </a:r>
          </a:p>
          <a:p>
            <a:pPr lvl="1" eaLnBrk="1" hangingPunct="1">
              <a:buClr>
                <a:schemeClr val="bg1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1800" i="1" dirty="0" smtClean="0">
                <a:latin typeface="Cambria Math" pitchFamily="18" charset="0"/>
                <a:ea typeface="Cambria Math" pitchFamily="18" charset="0"/>
              </a:rPr>
              <a:t>Proposed rule (not interim final rule) published on 8/22/11. Final Regulation published on  2/9/12.</a:t>
            </a:r>
          </a:p>
          <a:p>
            <a:pPr lvl="1" eaLnBrk="1" hangingPunct="1">
              <a:buClr>
                <a:schemeClr val="bg1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1800" i="1" dirty="0" smtClean="0">
                <a:latin typeface="Cambria Math" pitchFamily="18" charset="0"/>
                <a:ea typeface="Cambria Math" pitchFamily="18" charset="0"/>
              </a:rPr>
              <a:t>HHS adopted, almost without change, the NAIC recommendations.</a:t>
            </a:r>
          </a:p>
          <a:p>
            <a:pPr lvl="1" eaLnBrk="1" hangingPunct="1">
              <a:buClr>
                <a:schemeClr val="bg1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sz="1800" i="1" dirty="0" smtClean="0">
                <a:latin typeface="Cambria Math" pitchFamily="18" charset="0"/>
                <a:ea typeface="Cambria Math" pitchFamily="18" charset="0"/>
              </a:rPr>
              <a:t>New $1000 failure to provide fine for willful violations.</a:t>
            </a:r>
            <a:endParaRPr lang="en-US" sz="2000" i="1" dirty="0" smtClean="0">
              <a:latin typeface="Cambria Math" pitchFamily="18" charset="0"/>
              <a:ea typeface="Cambria Math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en-US" sz="1600" b="1" i="1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CA50A6-BF6F-4ECB-ACF8-18F5E1C62CA8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16389" name="Rectangle 8"/>
          <p:cNvSpPr>
            <a:spLocks noChangeArrowheads="1"/>
          </p:cNvSpPr>
          <p:nvPr/>
        </p:nvSpPr>
        <p:spPr bwMode="auto">
          <a:xfrm>
            <a:off x="1600200" y="1066800"/>
            <a:ext cx="5943600" cy="430887"/>
          </a:xfrm>
          <a:prstGeom prst="rect">
            <a:avLst/>
          </a:prstGeom>
          <a:ln>
            <a:gradFill>
              <a:gsLst>
                <a:gs pos="0">
                  <a:schemeClr val="bg1">
                    <a:lumMod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200" b="1" dirty="0" smtClean="0"/>
              <a:t>Summary </a:t>
            </a:r>
            <a:r>
              <a:rPr lang="en-US" sz="2200" b="1" dirty="0" smtClean="0"/>
              <a:t>of Benefits and Coverage (SBC)</a:t>
            </a:r>
            <a:endParaRPr lang="en-US" sz="2200" b="1" dirty="0"/>
          </a:p>
        </p:txBody>
      </p:sp>
      <p:sp>
        <p:nvSpPr>
          <p:cNvPr id="8" name="Rectangle 7"/>
          <p:cNvSpPr/>
          <p:nvPr/>
        </p:nvSpPr>
        <p:spPr>
          <a:xfrm>
            <a:off x="1447800" y="1676400"/>
            <a:ext cx="5943600" cy="824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ctr" eaLnBrk="1" fontAlgn="auto" hangingPunct="1">
              <a:lnSpc>
                <a:spcPct val="170000"/>
              </a:lnSpc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2800" b="1" i="1" u="sng" dirty="0" smtClean="0">
                <a:latin typeface="Cambria Math" pitchFamily="18" charset="0"/>
                <a:ea typeface="Cambria Math" pitchFamily="18" charset="0"/>
              </a:rPr>
              <a:t>SUMMARY OF LAW &amp; REGULATIONS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/>
            <a:r>
              <a:rPr lang="en-US" dirty="0" smtClean="0"/>
              <a:t>SBC Model Notice Issued: http://www.dol.gov/ebsa/healthreform/</a:t>
            </a:r>
          </a:p>
          <a:p>
            <a:pPr lvl="2"/>
            <a:r>
              <a:rPr lang="en-US" sz="2400" dirty="0" smtClean="0"/>
              <a:t>4 pages (front &amp; back) in 12 point font with information on definitions, coverage, cost-sharing, and limits.</a:t>
            </a:r>
          </a:p>
          <a:p>
            <a:pPr lvl="2"/>
            <a:r>
              <a:rPr lang="en-US" sz="2400" dirty="0" smtClean="0"/>
              <a:t>Must follow template</a:t>
            </a:r>
          </a:p>
          <a:p>
            <a:pPr lvl="2"/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Must be presented in a culturally and linguistically appropriate manner, using terminology that is understandable by the average plan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enrollee</a:t>
            </a:r>
          </a:p>
          <a:p>
            <a:pPr lvl="2"/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Must be provided in writing and free of charge</a:t>
            </a:r>
            <a:endParaRPr lang="en-US" sz="2400" dirty="0" smtClean="0">
              <a:latin typeface="Cambria Math" pitchFamily="18" charset="0"/>
              <a:ea typeface="Cambria Math" pitchFamily="18" charset="0"/>
            </a:endParaRPr>
          </a:p>
          <a:p>
            <a:pPr lvl="2"/>
            <a:r>
              <a:rPr lang="en-US" sz="2400" dirty="0" smtClean="0"/>
              <a:t>Must make Uniform Glossary available upon request, within 7 </a:t>
            </a:r>
            <a:r>
              <a:rPr lang="en-US" sz="2400" dirty="0" smtClean="0"/>
              <a:t>business </a:t>
            </a:r>
            <a:r>
              <a:rPr lang="en-US" sz="2400" dirty="0" smtClean="0"/>
              <a:t>days</a:t>
            </a:r>
            <a:r>
              <a:rPr lang="en-US" sz="2400" dirty="0" smtClean="0"/>
              <a:t>.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709F6-9B2F-4E85-86D4-FFD39F2BDBD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600200" y="1066800"/>
            <a:ext cx="5943600" cy="430887"/>
          </a:xfrm>
          <a:prstGeom prst="rect">
            <a:avLst/>
          </a:prstGeom>
          <a:ln>
            <a:gradFill>
              <a:gsLst>
                <a:gs pos="0">
                  <a:schemeClr val="bg1">
                    <a:lumMod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200" b="1" dirty="0" smtClean="0"/>
              <a:t>Summary </a:t>
            </a:r>
            <a:r>
              <a:rPr lang="en-US" sz="2200" b="1" dirty="0" smtClean="0"/>
              <a:t>of Benefits and Coverage (SBC)</a:t>
            </a:r>
            <a:endParaRPr lang="en-US" sz="2200" b="1" dirty="0"/>
          </a:p>
        </p:txBody>
      </p:sp>
    </p:spTree>
  </p:cSld>
  <p:clrMapOvr>
    <a:masterClrMapping/>
  </p:clrMapOvr>
  <p:transition>
    <p:blinds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524000"/>
            <a:ext cx="5943600" cy="685800"/>
          </a:xfrm>
        </p:spPr>
        <p:txBody>
          <a:bodyPr/>
          <a:lstStyle/>
          <a:p>
            <a:pPr marL="548640" lvl="1" algn="ctr" eaLnBrk="1" fontAlgn="auto" hangingPunct="1">
              <a:spcBef>
                <a:spcPts val="370"/>
              </a:spcBef>
              <a:spcAft>
                <a:spcPts val="0"/>
              </a:spcAft>
              <a:buNone/>
              <a:defRPr/>
            </a:pPr>
            <a:endParaRPr lang="en-US" sz="2000" i="1" dirty="0" smtClean="0">
              <a:latin typeface="Monotype Corsiva" pitchFamily="66" charset="0"/>
            </a:endParaRPr>
          </a:p>
          <a:p>
            <a:pPr marL="548640" lvl="1" algn="ctr" eaLnBrk="1" fontAlgn="auto" hangingPunct="1">
              <a:spcBef>
                <a:spcPts val="370"/>
              </a:spcBef>
              <a:spcAft>
                <a:spcPts val="0"/>
              </a:spcAft>
              <a:buNone/>
              <a:defRPr/>
            </a:pPr>
            <a:endParaRPr lang="en-US" sz="2000" i="1" dirty="0" smtClean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FC687-5941-40FF-8DBE-89D14521115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8200" y="2209801"/>
            <a:ext cx="7543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Description of coverage and cost-sharing for each category of essential health benefits,</a:t>
            </a:r>
          </a:p>
          <a:p>
            <a:pPr marL="228600" indent="-228600">
              <a:buClr>
                <a:schemeClr val="accent1"/>
              </a:buClr>
            </a:pPr>
            <a:endParaRPr lang="en-US" sz="1200" dirty="0" smtClean="0">
              <a:latin typeface="Cambria Math" pitchFamily="18" charset="0"/>
              <a:ea typeface="Cambria Math" pitchFamily="18" charset="0"/>
            </a:endParaRPr>
          </a:p>
          <a:p>
            <a:pPr marL="228600" indent="-228600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Exceptions, reductions, and limitations on coverage,</a:t>
            </a:r>
          </a:p>
          <a:p>
            <a:pPr marL="228600" indent="-228600">
              <a:buClr>
                <a:schemeClr val="accent1"/>
              </a:buClr>
            </a:pPr>
            <a:endParaRPr lang="en-US" sz="1200" dirty="0" smtClean="0">
              <a:latin typeface="Cambria Math" pitchFamily="18" charset="0"/>
              <a:ea typeface="Cambria Math" pitchFamily="18" charset="0"/>
            </a:endParaRPr>
          </a:p>
          <a:p>
            <a:pPr marL="228600" indent="-228600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Renewability and continuation of coverage provisions,</a:t>
            </a:r>
          </a:p>
          <a:p>
            <a:pPr marL="228600" indent="-228600">
              <a:buClr>
                <a:schemeClr val="accent1"/>
              </a:buClr>
            </a:pPr>
            <a:endParaRPr lang="en-US" sz="1200" dirty="0" smtClean="0">
              <a:latin typeface="Cambria Math" pitchFamily="18" charset="0"/>
              <a:ea typeface="Cambria Math" pitchFamily="18" charset="0"/>
            </a:endParaRPr>
          </a:p>
          <a:p>
            <a:pPr marL="228600" indent="-228600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Examples to illustrate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two common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benefit scenarios.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(pregnancy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&amp; diabetes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– may be expanded)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 </a:t>
            </a: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 marL="228600" indent="-228600">
              <a:buClr>
                <a:schemeClr val="accent1"/>
              </a:buClr>
              <a:buFont typeface="Arial" pitchFamily="34" charset="0"/>
              <a:buChar char="•"/>
            </a:pPr>
            <a:endParaRPr lang="en-US" sz="1200" dirty="0" smtClean="0">
              <a:latin typeface="Cambria Math" pitchFamily="18" charset="0"/>
              <a:ea typeface="Cambria Math" pitchFamily="18" charset="0"/>
            </a:endParaRPr>
          </a:p>
          <a:p>
            <a:pPr marL="228600" indent="-228600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(Delayed) Statement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as to whether the plan 1) provides minimum essential coverage and 2) ensures that its share of the total allowed benefit cost under the plan is no less than 60% of those costs, and</a:t>
            </a:r>
          </a:p>
          <a:p>
            <a:pPr marL="228600" indent="-228600">
              <a:buClr>
                <a:schemeClr val="accent1"/>
              </a:buClr>
              <a:buFont typeface="Arial" pitchFamily="34" charset="0"/>
              <a:buChar char="•"/>
            </a:pPr>
            <a:endParaRPr lang="en-US" sz="1200" dirty="0" smtClean="0">
              <a:latin typeface="Cambria Math" pitchFamily="18" charset="0"/>
              <a:ea typeface="Cambria Math" pitchFamily="18" charset="0"/>
            </a:endParaRPr>
          </a:p>
          <a:p>
            <a:pPr marL="228600" indent="-228600">
              <a:buClr>
                <a:schemeClr val="accent1"/>
              </a:buClr>
              <a:buFont typeface="Arial" pitchFamily="34" charset="0"/>
              <a:buChar char="•"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A contact number for additional questions and an internet website where actual plan policies and certificates can be reviewed and obtained.</a:t>
            </a:r>
          </a:p>
          <a:p>
            <a:pPr algn="ctr" eaLnBrk="1" hangingPunct="1"/>
            <a:endParaRPr lang="en-US" sz="2200" dirty="0"/>
          </a:p>
        </p:txBody>
      </p:sp>
      <p:sp>
        <p:nvSpPr>
          <p:cNvPr id="7" name="Rectangle 6"/>
          <p:cNvSpPr/>
          <p:nvPr/>
        </p:nvSpPr>
        <p:spPr>
          <a:xfrm>
            <a:off x="1600200" y="1524001"/>
            <a:ext cx="5943600" cy="63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ctr" eaLnBrk="1" fontAlgn="auto" hangingPunct="1">
              <a:lnSpc>
                <a:spcPct val="170000"/>
              </a:lnSpc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2400" b="1" i="1" u="sng" dirty="0" smtClean="0">
                <a:latin typeface="Cambria Math" pitchFamily="18" charset="0"/>
                <a:ea typeface="Cambria Math" pitchFamily="18" charset="0"/>
              </a:rPr>
              <a:t>REQUIRED CONTENT</a:t>
            </a: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600200" y="1066800"/>
            <a:ext cx="5943600" cy="430887"/>
          </a:xfrm>
          <a:prstGeom prst="rect">
            <a:avLst/>
          </a:prstGeom>
          <a:ln>
            <a:gradFill>
              <a:gsLst>
                <a:gs pos="0">
                  <a:schemeClr val="bg1">
                    <a:lumMod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200" b="1" dirty="0" smtClean="0"/>
              <a:t>Summary </a:t>
            </a:r>
            <a:r>
              <a:rPr lang="en-US" sz="2200" b="1" dirty="0" smtClean="0"/>
              <a:t>of Benefits and Coverage (SBC)</a:t>
            </a:r>
            <a:endParaRPr lang="en-US" sz="2200" b="1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09800"/>
            <a:ext cx="8229600" cy="3657600"/>
          </a:xfrm>
        </p:spPr>
        <p:txBody>
          <a:bodyPr>
            <a:normAutofit/>
          </a:bodyPr>
          <a:lstStyle/>
          <a:p>
            <a:r>
              <a:rPr lang="en-US" dirty="0" smtClean="0"/>
              <a:t>Distribution Requirements</a:t>
            </a:r>
          </a:p>
          <a:p>
            <a:pPr lvl="1"/>
            <a:r>
              <a:rPr lang="en-US" dirty="0" smtClean="0"/>
              <a:t>At enrollment, at renewal, and upon request, for all options an individual is eligible to enroll for.</a:t>
            </a:r>
          </a:p>
          <a:p>
            <a:r>
              <a:rPr lang="en-US" dirty="0" smtClean="0"/>
              <a:t>Can be included in the </a:t>
            </a:r>
            <a:r>
              <a:rPr lang="en-US" dirty="0" smtClean="0"/>
              <a:t>SPD or other plan materials. </a:t>
            </a:r>
            <a:endParaRPr lang="en-US" dirty="0" smtClean="0"/>
          </a:p>
          <a:p>
            <a:r>
              <a:rPr lang="en-US" dirty="0" smtClean="0"/>
              <a:t>Can be delivered by:</a:t>
            </a:r>
          </a:p>
          <a:p>
            <a:pPr lvl="1"/>
            <a:r>
              <a:rPr lang="en-US" dirty="0" smtClean="0"/>
              <a:t>Paper, or</a:t>
            </a:r>
          </a:p>
          <a:p>
            <a:pPr lvl="1"/>
            <a:r>
              <a:rPr lang="en-US" dirty="0" smtClean="0"/>
              <a:t>Electronic delivery (ERISA’s general delivery rules for ERISA group health plans)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709F6-9B2F-4E85-86D4-FFD39F2BDBD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600200" y="1219200"/>
            <a:ext cx="5943600" cy="430887"/>
          </a:xfrm>
          <a:prstGeom prst="rect">
            <a:avLst/>
          </a:prstGeom>
          <a:ln>
            <a:gradFill>
              <a:gsLst>
                <a:gs pos="0">
                  <a:schemeClr val="bg1">
                    <a:lumMod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200" b="1" dirty="0" smtClean="0"/>
              <a:t>Summary </a:t>
            </a:r>
            <a:r>
              <a:rPr lang="en-US" sz="2200" b="1" dirty="0" smtClean="0"/>
              <a:t>of Benefits and Coverage (SBC)</a:t>
            </a:r>
            <a:endParaRPr lang="en-US" sz="2200" b="1" dirty="0"/>
          </a:p>
        </p:txBody>
      </p:sp>
    </p:spTree>
  </p:cSld>
  <p:clrMapOvr>
    <a:masterClrMapping/>
  </p:clrMapOvr>
  <p:transition>
    <p:blinds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196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If plan makes mid-year modification that would cause change to SBC, must give 60 days advance notice.</a:t>
            </a:r>
          </a:p>
          <a:p>
            <a:pPr lvl="1"/>
            <a:r>
              <a:rPr lang="en-US" sz="2200" dirty="0" smtClean="0"/>
              <a:t>“Material Modification – any change that independently or in conjunction with other contemporaneous changes, would be considered by the average plan participant to be important.</a:t>
            </a:r>
          </a:p>
          <a:p>
            <a:r>
              <a:rPr lang="en-US" sz="2200" dirty="0" smtClean="0"/>
              <a:t>This does not change ERISA SMM rules, which otherwise apply. If there is a plan change that does not impact SBC, use SMM rules</a:t>
            </a:r>
          </a:p>
          <a:p>
            <a:pPr lvl="1"/>
            <a:r>
              <a:rPr lang="en-US" sz="2200" dirty="0" smtClean="0"/>
              <a:t>SMM within 210 days of close of plan year in which change adopted.</a:t>
            </a:r>
          </a:p>
          <a:p>
            <a:pPr lvl="1"/>
            <a:r>
              <a:rPr lang="en-US" sz="2200" dirty="0" smtClean="0"/>
              <a:t>If adverse change, SMM within 60 days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709F6-9B2F-4E85-86D4-FFD39F2BDBD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524000" y="1143000"/>
            <a:ext cx="5943600" cy="430887"/>
          </a:xfrm>
          <a:prstGeom prst="rect">
            <a:avLst/>
          </a:prstGeom>
          <a:ln>
            <a:gradFill>
              <a:gsLst>
                <a:gs pos="0">
                  <a:schemeClr val="bg1">
                    <a:lumMod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200" b="1" dirty="0" smtClean="0"/>
              <a:t>Summary </a:t>
            </a:r>
            <a:r>
              <a:rPr lang="en-US" sz="2200" b="1" dirty="0" smtClean="0"/>
              <a:t>of Benefits and Coverage (SBC)</a:t>
            </a:r>
            <a:endParaRPr lang="en-US" sz="2200" b="1" dirty="0"/>
          </a:p>
        </p:txBody>
      </p:sp>
    </p:spTree>
  </p:cSld>
  <p:clrMapOvr>
    <a:masterClrMapping/>
  </p:clrMapOvr>
  <p:transition>
    <p:blinds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idx="1"/>
          </p:nvPr>
        </p:nvSpPr>
        <p:spPr bwMode="auto">
          <a:xfrm>
            <a:off x="914400" y="1371600"/>
            <a:ext cx="7315200" cy="2480679"/>
          </a:xfrm>
          <a:prstGeom prst="rect">
            <a:avLst/>
          </a:prstGeom>
          <a:ln>
            <a:gradFill>
              <a:gsLst>
                <a:gs pos="0">
                  <a:schemeClr val="bg1">
                    <a:lumMod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endParaRPr lang="en-US" sz="3200" b="1" dirty="0" smtClean="0"/>
          </a:p>
          <a:p>
            <a:pPr algn="ctr">
              <a:buNone/>
            </a:pPr>
            <a:r>
              <a:rPr lang="en-US" sz="3200" b="1" dirty="0" smtClean="0"/>
              <a:t>COMPARATIVE RESEARCH EFFECTIVENESS </a:t>
            </a:r>
            <a:r>
              <a:rPr lang="en-US" sz="3200" b="1" dirty="0" smtClean="0"/>
              <a:t>FEES</a:t>
            </a:r>
            <a:endParaRPr lang="en-US" sz="3200" b="1" dirty="0" smtClean="0"/>
          </a:p>
          <a:p>
            <a:pPr algn="ctr">
              <a:buNone/>
            </a:pPr>
            <a:endParaRPr lang="en-US" sz="4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709F6-9B2F-4E85-86D4-FFD39F2BDBD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ransition>
    <p:blind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>
            <a:normAutofit/>
          </a:bodyPr>
          <a:lstStyle/>
          <a:p>
            <a:pPr marL="274320" lvl="1" indent="-274320">
              <a:buClr>
                <a:schemeClr val="accent3"/>
              </a:buClr>
              <a:buSzPct val="95000"/>
            </a:pPr>
            <a:r>
              <a:rPr lang="en-US" dirty="0" smtClean="0"/>
              <a:t>Comparative Effectiveness Research (CER) Fee – to be paid by both health insurers and self-funded plans (employer or plan sponsor), with limited exceptions.</a:t>
            </a:r>
          </a:p>
          <a:p>
            <a:pPr lvl="1"/>
            <a:r>
              <a:rPr lang="en-US" dirty="0" smtClean="0"/>
              <a:t>For plan years ending after 9/30/12 - $1 per covered life (actives and dependents)</a:t>
            </a:r>
          </a:p>
          <a:p>
            <a:pPr lvl="1"/>
            <a:r>
              <a:rPr lang="en-US" dirty="0" smtClean="0"/>
              <a:t>For plan years ending after 9/30/13 - $2 per covered life </a:t>
            </a:r>
          </a:p>
          <a:p>
            <a:pPr lvl="1"/>
            <a:r>
              <a:rPr lang="en-US" dirty="0" smtClean="0"/>
              <a:t>Indexed thereafter based on any increase in the projected per capita amount of National Health Expenditures as published by HHS.</a:t>
            </a:r>
          </a:p>
          <a:p>
            <a:pPr lvl="1"/>
            <a:r>
              <a:rPr lang="en-US" dirty="0" smtClean="0"/>
              <a:t>To be phased out by 2019.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709F6-9B2F-4E85-86D4-FFD39F2BDBD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4098" name="Picture 2" descr="C:\Users\rykt\AppData\Local\Microsoft\Windows\Temporary Internet Files\Content.IE5\EED5RV6W\MC90043854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0433" y="4953000"/>
            <a:ext cx="1693567" cy="1288724"/>
          </a:xfrm>
          <a:prstGeom prst="rect">
            <a:avLst/>
          </a:prstGeom>
          <a:noFill/>
        </p:spPr>
      </p:pic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600200" y="1219200"/>
            <a:ext cx="5943600" cy="430887"/>
          </a:xfrm>
          <a:prstGeom prst="rect">
            <a:avLst/>
          </a:prstGeom>
          <a:ln>
            <a:gradFill>
              <a:gsLst>
                <a:gs pos="0">
                  <a:schemeClr val="bg1">
                    <a:lumMod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200" b="1" dirty="0" smtClean="0"/>
              <a:t>CER </a:t>
            </a:r>
            <a:r>
              <a:rPr lang="en-US" sz="2200" b="1" dirty="0" smtClean="0"/>
              <a:t>Fee</a:t>
            </a:r>
            <a:endParaRPr lang="en-US" sz="2200" b="1" dirty="0"/>
          </a:p>
        </p:txBody>
      </p:sp>
    </p:spTree>
  </p:cSld>
  <p:clrMapOvr>
    <a:masterClrMapping/>
  </p:clrMapOvr>
  <p:transition>
    <p:blinds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To be used to fund the Patient Centered Outcome Research Institute at HHS to provide information regarding the effectiveness, risks and benefits of various medical treatments. </a:t>
            </a:r>
          </a:p>
          <a:p>
            <a:pPr lvl="1"/>
            <a:r>
              <a:rPr lang="en-US" dirty="0" smtClean="0"/>
              <a:t>No guidance yet. However, IRS requested public comments regarding fee determination and payment process. Notice 2011-35.</a:t>
            </a:r>
          </a:p>
          <a:p>
            <a:pPr lvl="1"/>
            <a:r>
              <a:rPr lang="en-US" dirty="0" smtClean="0"/>
              <a:t>Fee to be collected by IRS, but to be processed and enforced as a tax.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709F6-9B2F-4E85-86D4-FFD39F2BDBD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600200" y="1143000"/>
            <a:ext cx="5943600" cy="430887"/>
          </a:xfrm>
          <a:prstGeom prst="rect">
            <a:avLst/>
          </a:prstGeom>
          <a:ln>
            <a:gradFill>
              <a:gsLst>
                <a:gs pos="0">
                  <a:schemeClr val="bg1">
                    <a:lumMod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200" b="1" dirty="0" smtClean="0"/>
              <a:t>CER </a:t>
            </a:r>
            <a:r>
              <a:rPr lang="en-US" sz="2200" b="1" dirty="0" smtClean="0"/>
              <a:t>FEE</a:t>
            </a:r>
            <a:endParaRPr lang="en-US" sz="2200" b="1" dirty="0"/>
          </a:p>
        </p:txBody>
      </p:sp>
    </p:spTree>
  </p:cSld>
  <p:clrMapOvr>
    <a:masterClrMapping/>
  </p:clrMapOvr>
  <p:transition>
    <p:blinds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3156</TotalTime>
  <Words>661</Words>
  <Application>Microsoft Office PowerPoint</Application>
  <PresentationFormat>On-screen Show (4:3)</PresentationFormat>
  <Paragraphs>69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 </vt:lpstr>
      <vt:lpstr>Slide 2</vt:lpstr>
      <vt:lpstr>Slide 3</vt:lpstr>
      <vt:lpstr>Slide 4</vt:lpstr>
      <vt:lpstr>Slide 5</vt:lpstr>
      <vt:lpstr>Slide 6</vt:lpstr>
      <vt:lpstr> 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Joseph Sears</dc:creator>
  <cp:lastModifiedBy>Ryk Tierney</cp:lastModifiedBy>
  <cp:revision>461</cp:revision>
  <dcterms:created xsi:type="dcterms:W3CDTF">2008-10-27T20:30:17Z</dcterms:created>
  <dcterms:modified xsi:type="dcterms:W3CDTF">2012-03-08T21:31:37Z</dcterms:modified>
</cp:coreProperties>
</file>